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586" r:id="rId3"/>
    <p:sldId id="587" r:id="rId4"/>
    <p:sldId id="588" r:id="rId5"/>
    <p:sldId id="589" r:id="rId6"/>
    <p:sldId id="590" r:id="rId7"/>
    <p:sldId id="592" r:id="rId8"/>
    <p:sldId id="647" r:id="rId9"/>
    <p:sldId id="648" r:id="rId10"/>
    <p:sldId id="649" r:id="rId11"/>
    <p:sldId id="650" r:id="rId12"/>
    <p:sldId id="651" r:id="rId13"/>
    <p:sldId id="652" r:id="rId14"/>
    <p:sldId id="654" r:id="rId15"/>
    <p:sldId id="655" r:id="rId16"/>
    <p:sldId id="656" r:id="rId17"/>
    <p:sldId id="657" r:id="rId18"/>
    <p:sldId id="658" r:id="rId19"/>
    <p:sldId id="659" r:id="rId20"/>
    <p:sldId id="660" r:id="rId21"/>
    <p:sldId id="672" r:id="rId22"/>
    <p:sldId id="661" r:id="rId23"/>
    <p:sldId id="662" r:id="rId24"/>
    <p:sldId id="664" r:id="rId25"/>
    <p:sldId id="674" r:id="rId26"/>
    <p:sldId id="675" r:id="rId27"/>
    <p:sldId id="666" r:id="rId28"/>
    <p:sldId id="667" r:id="rId29"/>
    <p:sldId id="668" r:id="rId30"/>
    <p:sldId id="614" r:id="rId31"/>
    <p:sldId id="696" r:id="rId32"/>
    <p:sldId id="697" r:id="rId33"/>
    <p:sldId id="698" r:id="rId34"/>
    <p:sldId id="699" r:id="rId35"/>
    <p:sldId id="702" r:id="rId36"/>
    <p:sldId id="690" r:id="rId37"/>
    <p:sldId id="706" r:id="rId38"/>
    <p:sldId id="704" r:id="rId39"/>
    <p:sldId id="705" r:id="rId40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2173" autoAdjust="0"/>
    <p:restoredTop sz="90000" autoAdjust="0"/>
  </p:normalViewPr>
  <p:slideViewPr>
    <p:cSldViewPr>
      <p:cViewPr>
        <p:scale>
          <a:sx n="100" d="100"/>
          <a:sy n="100" d="100"/>
        </p:scale>
        <p:origin x="576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2811-C5C6-42D2-A409-F8556720C93F}" type="datetimeFigureOut">
              <a:rPr lang="uk-UA" smtClean="0"/>
              <a:pPr/>
              <a:t>02.04.2018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8688-711B-4328-ACFB-54B46FA90133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986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68688-711B-4328-ACFB-54B46FA90133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0014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6AC4-C3FE-4E70-88D1-136405B25267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5949-5AE9-41F1-B18C-DA1006B0E8CC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227C-94C5-4BA1-A89C-1C7570144B22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2E168-B245-4D8D-8538-B29990DBF87B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AF6E-7007-4E61-B36E-794BF232B234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41DD-FE72-44AA-B946-B70892F1F5B7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C7C-6CC4-4D1F-A21B-A650800E0532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53FA-BE70-4E9D-A1A2-A798C2E22C2C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9D1B-A194-48C6-B5A1-4C29D0F81227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5B78-3AEE-4E8C-84A2-DF8B252C6B7D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AC05-7690-4D29-B090-15CFA8055B58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8AB5-85A2-4D58-9351-A198925B541D}" type="datetime1">
              <a:rPr lang="uk-UA" smtClean="0"/>
              <a:pPr/>
              <a:t>02.04.2018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AA22-90B4-448C-8B6B-C699140D38B9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files.courses.dp.ua/web/23/ex05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files.courses.dp.ua/web/23/mytheme.z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x.wordpress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cjncEyPiM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k.wordpres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72588" y="1170910"/>
            <a:ext cx="7798865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CMS </a:t>
            </a:r>
            <a:r>
              <a:rPr lang="ru-RU" sz="6000" dirty="0" smtClean="0">
                <a:solidFill>
                  <a:schemeClr val="bg1"/>
                </a:solidFill>
              </a:rPr>
              <a:t>часть 2: </a:t>
            </a:r>
            <a:r>
              <a:rPr lang="en-US" sz="6000" dirty="0" smtClean="0">
                <a:solidFill>
                  <a:schemeClr val="bg1"/>
                </a:solidFill>
              </a:rPr>
              <a:t>WordPress</a:t>
            </a:r>
            <a:endParaRPr lang="uk-UA" sz="6000" dirty="0">
              <a:solidFill>
                <a:schemeClr val="bg1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3002628" y="5517232"/>
            <a:ext cx="313874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www.courses.dp.ua</a:t>
            </a:r>
            <a:endParaRPr lang="uk-UA" sz="2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65926" y="6093296"/>
            <a:ext cx="362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i="1" dirty="0" smtClean="0"/>
              <a:t>Установка </a:t>
            </a:r>
            <a:r>
              <a:rPr lang="en-US" sz="2800" b="1" i="1" dirty="0" smtClean="0"/>
              <a:t>WordPress</a:t>
            </a:r>
            <a:r>
              <a:rPr lang="en-US" sz="2800" i="1" dirty="0" smtClean="0"/>
              <a:t>.</a:t>
            </a:r>
            <a:endParaRPr lang="uk-UA" sz="2800" i="1" dirty="0"/>
          </a:p>
        </p:txBody>
      </p:sp>
      <p:sp>
        <p:nvSpPr>
          <p:cNvPr id="12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5616" y="188640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При установке </a:t>
            </a:r>
            <a:r>
              <a:rPr lang="en-US" sz="2800" b="1" dirty="0" err="1" smtClean="0"/>
              <a:t>WordPress</a:t>
            </a:r>
            <a:r>
              <a:rPr lang="en-US" sz="2800" b="1" dirty="0" smtClean="0"/>
              <a:t> </a:t>
            </a:r>
            <a:r>
              <a:rPr lang="ru-RU" sz="2800" b="1" dirty="0" smtClean="0"/>
              <a:t>захочет спросить кое-какие данные.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82" y="1262921"/>
            <a:ext cx="6092460" cy="4710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886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7593" y="5805264"/>
            <a:ext cx="4126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 smtClean="0"/>
              <a:t>Установка </a:t>
            </a:r>
            <a:r>
              <a:rPr lang="en-US" sz="3200" b="1" i="1" dirty="0" smtClean="0"/>
              <a:t>WordPress</a:t>
            </a:r>
            <a:r>
              <a:rPr lang="en-US" sz="3200" i="1" dirty="0" smtClean="0"/>
              <a:t>.</a:t>
            </a:r>
            <a:endParaRPr lang="uk-UA" sz="32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31465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Запускаем установку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3331" b="1665"/>
          <a:stretch/>
        </p:blipFill>
        <p:spPr>
          <a:xfrm>
            <a:off x="537749" y="1701568"/>
            <a:ext cx="8134350" cy="324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427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99792" y="6140385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 smtClean="0"/>
              <a:t>Установка</a:t>
            </a:r>
            <a:r>
              <a:rPr lang="en-US" sz="2800" i="1" dirty="0" smtClean="0"/>
              <a:t> </a:t>
            </a:r>
            <a:r>
              <a:rPr lang="en-US" sz="2800" b="1" i="1" dirty="0" smtClean="0"/>
              <a:t>WordPress</a:t>
            </a:r>
            <a:endParaRPr lang="uk-UA" sz="28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3123" y="260648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Задаём информацию о нашем сайте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908720"/>
            <a:ext cx="4732487" cy="5060817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810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8632" y="5877272"/>
            <a:ext cx="5359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i="1" dirty="0" smtClean="0"/>
              <a:t>Установка </a:t>
            </a:r>
            <a:r>
              <a:rPr lang="en-US" sz="2800" b="1" i="1" dirty="0" smtClean="0"/>
              <a:t>WordPress</a:t>
            </a:r>
            <a:r>
              <a:rPr lang="en-US" sz="2800" i="1" dirty="0" smtClean="0"/>
              <a:t> </a:t>
            </a:r>
            <a:r>
              <a:rPr lang="ru-RU" sz="2800" i="1" dirty="0" smtClean="0"/>
              <a:t>завершена</a:t>
            </a:r>
            <a:endParaRPr lang="uk-UA" sz="28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694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WordPress</a:t>
            </a:r>
            <a:r>
              <a:rPr lang="en-US" sz="2400" b="1" dirty="0" smtClean="0"/>
              <a:t> </a:t>
            </a:r>
            <a:r>
              <a:rPr lang="ru-RU" sz="2400" b="1" dirty="0" smtClean="0"/>
              <a:t>завершил установку, можно заходить…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8593" b="1171"/>
          <a:stretch/>
        </p:blipFill>
        <p:spPr>
          <a:xfrm>
            <a:off x="752475" y="1836000"/>
            <a:ext cx="4539605" cy="2448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6197" b="2595"/>
          <a:stretch/>
        </p:blipFill>
        <p:spPr>
          <a:xfrm>
            <a:off x="5618709" y="1530000"/>
            <a:ext cx="3021743" cy="306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029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30846" y="6279703"/>
            <a:ext cx="4221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/>
              <a:t>Панель управления </a:t>
            </a:r>
            <a:r>
              <a:rPr lang="en-US" sz="2400" b="1" i="1" dirty="0" smtClean="0"/>
              <a:t>WordPress</a:t>
            </a:r>
            <a:r>
              <a:rPr lang="en-US" sz="2400" i="1" dirty="0" smtClean="0"/>
              <a:t>.</a:t>
            </a:r>
            <a:endParaRPr lang="uk-UA" sz="24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72842"/>
            <a:ext cx="730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Система администрирования </a:t>
            </a:r>
            <a:r>
              <a:rPr lang="en-US" sz="2000" b="1" dirty="0" err="1" smtClean="0"/>
              <a:t>WordPress</a:t>
            </a:r>
            <a:r>
              <a:rPr lang="ru-RU" sz="2000" b="1" dirty="0" smtClean="0"/>
              <a:t>, та самая «</a:t>
            </a:r>
            <a:r>
              <a:rPr lang="ru-RU" sz="2000" b="1" dirty="0" err="1" smtClean="0"/>
              <a:t>админка</a:t>
            </a:r>
            <a:r>
              <a:rPr lang="ru-RU" sz="2000" b="1" dirty="0" smtClean="0"/>
              <a:t>» или система управления содержимым сайта.</a:t>
            </a:r>
            <a:endParaRPr lang="ru-RU" sz="20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" y="1386315"/>
            <a:ext cx="8657978" cy="427493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1231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0686" y="6165304"/>
            <a:ext cx="5501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Сайт под управлением </a:t>
            </a:r>
            <a:r>
              <a:rPr lang="en-US" sz="2800" b="1" i="1" dirty="0" smtClean="0"/>
              <a:t>WordPress</a:t>
            </a:r>
            <a:r>
              <a:rPr lang="en-US" sz="2800" i="1" dirty="0" smtClean="0"/>
              <a:t>.</a:t>
            </a:r>
            <a:endParaRPr lang="uk-UA" sz="28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272842"/>
            <a:ext cx="658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А так выглядит внешняя часть сайта, т.е. то что видит пользователь.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96752"/>
            <a:ext cx="6264696" cy="485696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857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978" y="6093296"/>
            <a:ext cx="578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i="1" dirty="0" smtClean="0"/>
              <a:t>Добавление записей в панели управления.</a:t>
            </a:r>
            <a:endParaRPr lang="uk-UA" sz="24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226" y="149731"/>
            <a:ext cx="658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Панель управления </a:t>
            </a:r>
            <a:r>
              <a:rPr lang="en-US" sz="2400" b="1" dirty="0" smtClean="0"/>
              <a:t>WP</a:t>
            </a:r>
            <a:r>
              <a:rPr lang="ru-RU" sz="2400" b="1" dirty="0" smtClean="0"/>
              <a:t> позволяет легко создавать новый публикации.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4011" b="9641"/>
          <a:stretch/>
        </p:blipFill>
        <p:spPr>
          <a:xfrm>
            <a:off x="761834" y="1268760"/>
            <a:ext cx="7626590" cy="439248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0215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2419" y="6146140"/>
            <a:ext cx="526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Управление темами в </a:t>
            </a:r>
            <a:r>
              <a:rPr lang="en-US" sz="2800" i="1" dirty="0" err="1" smtClean="0"/>
              <a:t>Wordpress</a:t>
            </a:r>
            <a:endParaRPr lang="uk-UA" sz="28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65755"/>
            <a:ext cx="737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Внешний вид сайта (т.е. то что видит посетитель сайта) определяется т.н. темой сайта.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4255" b="13000"/>
          <a:stretch/>
        </p:blipFill>
        <p:spPr>
          <a:xfrm>
            <a:off x="896123" y="1628800"/>
            <a:ext cx="7348285" cy="403244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829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72419" y="6237312"/>
            <a:ext cx="526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i="1" dirty="0" smtClean="0"/>
              <a:t>Управление темами в </a:t>
            </a:r>
            <a:r>
              <a:rPr lang="en-US" sz="2800" b="1" i="1" dirty="0" smtClean="0"/>
              <a:t>WordPress</a:t>
            </a:r>
            <a:endParaRPr lang="uk-UA" sz="2800" b="1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6632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Внешний вид сайта (т.е. то что видит посетитель сайта) определяется т.н. темой сайта. Темы можно скачивать и использовать уже готовые, или делать самостоятельно.</a:t>
            </a:r>
            <a:endParaRPr lang="ru-RU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3756" b="4251"/>
          <a:stretch/>
        </p:blipFill>
        <p:spPr bwMode="auto">
          <a:xfrm>
            <a:off x="602977" y="1836000"/>
            <a:ext cx="5193159" cy="2952000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16424" b="7152"/>
          <a:stretch/>
        </p:blipFill>
        <p:spPr bwMode="auto">
          <a:xfrm>
            <a:off x="4111771" y="3636000"/>
            <a:ext cx="4348661" cy="2304000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36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314653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 smtClean="0"/>
              <a:t>Тема</a:t>
            </a:r>
            <a:r>
              <a:rPr lang="ru-RU" sz="2800" i="1" dirty="0" smtClean="0"/>
              <a:t> </a:t>
            </a:r>
            <a:r>
              <a:rPr lang="en-US" sz="2800" b="1" i="1" dirty="0" smtClean="0"/>
              <a:t>WordPress</a:t>
            </a:r>
            <a:r>
              <a:rPr lang="ru-RU" sz="2800" i="1" dirty="0" smtClean="0"/>
              <a:t> – по сути внешняя часть сайта, которую видит посетитель. </a:t>
            </a:r>
            <a:endParaRPr lang="uk-UA" sz="2800" i="1" dirty="0"/>
          </a:p>
        </p:txBody>
      </p:sp>
      <p:pic>
        <p:nvPicPr>
          <p:cNvPr id="6" name="Picture 2" descr="http://db.cse.ohio-state.edu/images/d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4869160"/>
            <a:ext cx="714859" cy="792088"/>
          </a:xfrm>
          <a:prstGeom prst="rect">
            <a:avLst/>
          </a:prstGeom>
          <a:noFill/>
        </p:spPr>
      </p:pic>
      <p:sp>
        <p:nvSpPr>
          <p:cNvPr id="9" name="Двойная стрелка влево/вправо 8"/>
          <p:cNvSpPr/>
          <p:nvPr/>
        </p:nvSpPr>
        <p:spPr>
          <a:xfrm rot="2708800">
            <a:off x="7641063" y="4378905"/>
            <a:ext cx="581384" cy="32064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2" descr="http://gmauthority.com/blog/wp-content/gallery/gm-4-3l-v6-ecotec3-lv3-engine/gm-4-3l-v6-ecotec3-lv3-engine-1.jpg"/>
          <p:cNvPicPr>
            <a:picLocks noChangeAspect="1" noChangeArrowheads="1"/>
          </p:cNvPicPr>
          <p:nvPr/>
        </p:nvPicPr>
        <p:blipFill>
          <a:blip r:embed="rId3" cstate="print"/>
          <a:srcRect l="9994" t="4164" r="9994" b="4164"/>
          <a:stretch>
            <a:fillRect/>
          </a:stretch>
        </p:blipFill>
        <p:spPr bwMode="auto">
          <a:xfrm>
            <a:off x="6084168" y="2913086"/>
            <a:ext cx="1584176" cy="1452018"/>
          </a:xfrm>
          <a:prstGeom prst="rect">
            <a:avLst/>
          </a:prstGeom>
          <a:noFill/>
        </p:spPr>
      </p:pic>
      <p:sp>
        <p:nvSpPr>
          <p:cNvPr id="18" name="Двойная стрелка влево/вправо 17"/>
          <p:cNvSpPr/>
          <p:nvPr/>
        </p:nvSpPr>
        <p:spPr>
          <a:xfrm rot="7801047">
            <a:off x="7549617" y="2454406"/>
            <a:ext cx="532935" cy="32065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3490" name="Picture 2" descr="http://1.bp.blogspot.com/-VxOzrM6-XRo/TxApXrCQ_LI/AAAAAAAAExo/CWyf0jXUEio/s1600/Control+Pan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2215" y="1196752"/>
            <a:ext cx="1122273" cy="1122273"/>
          </a:xfrm>
          <a:prstGeom prst="rect">
            <a:avLst/>
          </a:prstGeom>
          <a:noFill/>
        </p:spPr>
      </p:pic>
      <p:sp>
        <p:nvSpPr>
          <p:cNvPr id="21" name="Стрелка вправо 20"/>
          <p:cNvSpPr/>
          <p:nvPr/>
        </p:nvSpPr>
        <p:spPr>
          <a:xfrm rot="10800000">
            <a:off x="5292081" y="3501008"/>
            <a:ext cx="648071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539552" y="2348880"/>
            <a:ext cx="4536504" cy="266429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8" name="Picture 4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636912"/>
            <a:ext cx="864096" cy="864096"/>
          </a:xfrm>
          <a:prstGeom prst="rect">
            <a:avLst/>
          </a:prstGeom>
          <a:noFill/>
        </p:spPr>
      </p:pic>
      <p:pic>
        <p:nvPicPr>
          <p:cNvPr id="29" name="Picture 6" descr="http://www.cfatima.com/info_dicas/HTML_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58019" y="3212976"/>
            <a:ext cx="681733" cy="864096"/>
          </a:xfrm>
          <a:prstGeom prst="rect">
            <a:avLst/>
          </a:prstGeom>
          <a:noFill/>
        </p:spPr>
      </p:pic>
      <p:pic>
        <p:nvPicPr>
          <p:cNvPr id="30" name="Picture 8" descr="http://www.iconpng.com/png/blueprint-adobe/adobe-blueprint-1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3918" y="3705334"/>
            <a:ext cx="793913" cy="793913"/>
          </a:xfrm>
          <a:prstGeom prst="rect">
            <a:avLst/>
          </a:prstGeom>
          <a:noFill/>
        </p:spPr>
      </p:pic>
      <p:pic>
        <p:nvPicPr>
          <p:cNvPr id="31" name="Picture 10" descr="http://www.fsjesr.ac.ma/images/stories/galler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7864" y="3068960"/>
            <a:ext cx="1214264" cy="1214264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2708072" y="299695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</a:t>
            </a:r>
            <a:endParaRPr lang="uk-UA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007693" y="5138028"/>
            <a:ext cx="1556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Тема </a:t>
            </a:r>
            <a:r>
              <a:rPr lang="en-US" sz="2800" i="1" dirty="0" smtClean="0"/>
              <a:t>WP</a:t>
            </a:r>
            <a:endParaRPr lang="uk-UA" sz="2800" i="1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04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http://icons.iconarchive.com/icons/hopstarter/adobe-cs4/256/File-Adobe-Dreamweaver-HTML-01-icon.png"/>
          <p:cNvSpPr>
            <a:spLocks noChangeAspect="1" noChangeArrowheads="1"/>
          </p:cNvSpPr>
          <p:nvPr/>
        </p:nvSpPr>
        <p:spPr bwMode="auto">
          <a:xfrm>
            <a:off x="44196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2" name="AutoShape 4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44196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4" name="AutoShape 6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44196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6" name="AutoShape 8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44196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8" name="AutoShape 10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44196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75826" y="602685"/>
            <a:ext cx="81923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 </a:t>
            </a:r>
            <a:r>
              <a:rPr lang="en-US" sz="2800" i="1" dirty="0" smtClean="0"/>
              <a:t>Content management system</a:t>
            </a:r>
            <a:r>
              <a:rPr lang="ru-RU" sz="2800" dirty="0" smtClean="0"/>
              <a:t> </a:t>
            </a:r>
            <a:r>
              <a:rPr lang="ru-RU" sz="2800" b="1" dirty="0" smtClean="0"/>
              <a:t>(</a:t>
            </a:r>
            <a:r>
              <a:rPr lang="en-US" sz="2800" b="1" dirty="0" smtClean="0"/>
              <a:t>CMS</a:t>
            </a:r>
            <a:r>
              <a:rPr lang="ru-RU" sz="2800" b="1" dirty="0" smtClean="0"/>
              <a:t>) </a:t>
            </a:r>
            <a:r>
              <a:rPr lang="ru-RU" sz="2800" dirty="0" smtClean="0"/>
              <a:t>– Система управления содержимым.</a:t>
            </a:r>
            <a:r>
              <a:rPr lang="ru-RU" sz="2800" b="1" dirty="0" smtClean="0"/>
              <a:t> </a:t>
            </a:r>
            <a:endParaRPr lang="uk-U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2879" y="2113692"/>
            <a:ext cx="645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Средство редактирования страниц сайта.</a:t>
            </a:r>
            <a:endParaRPr lang="uk-UA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7564" y="3140968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CMS </a:t>
            </a:r>
            <a:r>
              <a:rPr lang="ru-RU" sz="2800" dirty="0" smtClean="0"/>
              <a:t>нужны в первую очередь для удешевления стоимости эксплуатации сайта.</a:t>
            </a:r>
            <a:endParaRPr lang="uk-U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4593902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CMS </a:t>
            </a:r>
            <a:r>
              <a:rPr lang="ru-RU" sz="2400" dirty="0" smtClean="0"/>
              <a:t>позволяет использовать менее квалифицированный труд для обслуживания сайта, экономит время необходимое для наполнения сайта, позволяет  более оперативно вносить изменения в содержимое сайта. </a:t>
            </a:r>
            <a:endParaRPr lang="uk-UA" sz="2400" dirty="0"/>
          </a:p>
        </p:txBody>
      </p:sp>
      <p:sp>
        <p:nvSpPr>
          <p:cNvPr id="11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44624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Мы уже встречали сайт из двух частей (для посетителей и для редактора/администратора)</a:t>
            </a:r>
            <a:endParaRPr lang="uk-UA" sz="2400" i="1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0579" y="1001658"/>
            <a:ext cx="3899776" cy="324464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251520" y="5589240"/>
            <a:ext cx="7920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err="1" smtClean="0"/>
              <a:t>WordPress</a:t>
            </a:r>
            <a:r>
              <a:rPr lang="en-US" sz="2000" i="1" dirty="0" smtClean="0"/>
              <a:t> </a:t>
            </a:r>
            <a:r>
              <a:rPr lang="ru-RU" sz="2000" i="1" dirty="0" smtClean="0"/>
              <a:t>берёт на себя все функции «</a:t>
            </a:r>
            <a:r>
              <a:rPr lang="ru-RU" sz="2000" i="1" dirty="0" err="1" smtClean="0"/>
              <a:t>админки</a:t>
            </a:r>
            <a:r>
              <a:rPr lang="ru-RU" sz="2000" i="1" dirty="0" smtClean="0"/>
              <a:t>», т.е. нам нужно сделать только </a:t>
            </a:r>
            <a:r>
              <a:rPr lang="ru-RU" sz="2000" i="1" dirty="0" err="1" smtClean="0"/>
              <a:t>внешную</a:t>
            </a:r>
            <a:r>
              <a:rPr lang="ru-RU" sz="2000" i="1" dirty="0" smtClean="0"/>
              <a:t> часть, ту которую видит пользователь. Говоря терминами </a:t>
            </a:r>
            <a:r>
              <a:rPr lang="en-US" sz="2000" b="1" i="1" dirty="0" err="1" smtClean="0"/>
              <a:t>WordPress</a:t>
            </a:r>
            <a:r>
              <a:rPr lang="en-US" sz="2000" i="1" dirty="0" smtClean="0"/>
              <a:t> </a:t>
            </a:r>
            <a:r>
              <a:rPr lang="ru-RU" sz="2000" i="1" dirty="0" smtClean="0"/>
              <a:t>нам нужно сделать тему.</a:t>
            </a:r>
            <a:endParaRPr lang="ru-RU" sz="20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73" y="2488828"/>
            <a:ext cx="2830483" cy="213527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19" y="3335675"/>
            <a:ext cx="2425053" cy="196757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942" y="3853152"/>
            <a:ext cx="2980825" cy="116410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445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1580" y="256474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Шаблон</a:t>
            </a:r>
            <a:r>
              <a:rPr lang="en-US" sz="2800" b="1" dirty="0" smtClean="0"/>
              <a:t> </a:t>
            </a:r>
            <a:r>
              <a:rPr lang="ru-RU" sz="2800" b="1" dirty="0" smtClean="0"/>
              <a:t>разметки </a:t>
            </a:r>
            <a:r>
              <a:rPr lang="ru-RU" sz="2800" b="1" dirty="0" smtClean="0"/>
              <a:t>для нашей темы</a:t>
            </a:r>
            <a:endParaRPr lang="uk-UA" sz="2800" dirty="0"/>
          </a:p>
        </p:txBody>
      </p:sp>
      <p:sp>
        <p:nvSpPr>
          <p:cNvPr id="1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8939" y="5807005"/>
            <a:ext cx="691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В качестве шаблона страниц будем использовать разметку нашей </a:t>
            </a:r>
            <a:r>
              <a:rPr lang="en-US" i="1" dirty="0" smtClean="0"/>
              <a:t>CMS</a:t>
            </a:r>
            <a:r>
              <a:rPr lang="ru-RU" i="1" dirty="0" smtClean="0"/>
              <a:t>: </a:t>
            </a:r>
            <a:r>
              <a:rPr lang="en-US" i="1" dirty="0">
                <a:hlinkClick r:id="rId2"/>
              </a:rPr>
              <a:t>http://</a:t>
            </a:r>
            <a:r>
              <a:rPr lang="en-US" i="1" dirty="0" smtClean="0">
                <a:hlinkClick r:id="rId2"/>
              </a:rPr>
              <a:t>files.courses.dp.ua/web/23/ex05.html</a:t>
            </a:r>
            <a:endParaRPr lang="ru-RU" b="1" i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052736"/>
            <a:ext cx="5236276" cy="424847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76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62572" y="4839543"/>
            <a:ext cx="4097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Создание своей темы на </a:t>
            </a:r>
            <a:r>
              <a:rPr lang="en-US" sz="2400" i="1" dirty="0" smtClean="0"/>
              <a:t>WP.</a:t>
            </a:r>
            <a:endParaRPr lang="uk-UA" sz="2400" i="1" dirty="0"/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995" y="1148551"/>
            <a:ext cx="8378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Темы хранятся в каталоге </a:t>
            </a:r>
            <a:r>
              <a:rPr lang="en-US" sz="2400" b="1" dirty="0" smtClean="0"/>
              <a:t>WordPress</a:t>
            </a:r>
            <a:r>
              <a:rPr lang="en-US" sz="2400" dirty="0" smtClean="0"/>
              <a:t> </a:t>
            </a:r>
            <a:r>
              <a:rPr lang="ru-RU" sz="2400" dirty="0" smtClean="0"/>
              <a:t>в папке </a:t>
            </a:r>
            <a:r>
              <a:rPr lang="en-US" sz="2400" b="1" dirty="0" err="1" smtClean="0"/>
              <a:t>wp</a:t>
            </a:r>
            <a:r>
              <a:rPr lang="en-US" sz="2400" b="1" dirty="0" smtClean="0"/>
              <a:t>-content\themes</a:t>
            </a:r>
            <a:r>
              <a:rPr lang="en-US" sz="2400" dirty="0" smtClean="0"/>
              <a:t> </a:t>
            </a:r>
            <a:r>
              <a:rPr lang="ru-RU" sz="2400" dirty="0" smtClean="0"/>
              <a:t>создаём в ней каталог </a:t>
            </a:r>
            <a:r>
              <a:rPr lang="en-US" sz="2400" b="1" dirty="0" smtClean="0"/>
              <a:t>mytheme </a:t>
            </a:r>
            <a:r>
              <a:rPr lang="en-US" sz="2400" dirty="0" smtClean="0"/>
              <a:t>– </a:t>
            </a:r>
          </a:p>
          <a:p>
            <a:pPr algn="ctr"/>
            <a:r>
              <a:rPr lang="ru-RU" sz="2400" dirty="0" smtClean="0"/>
              <a:t>в </a:t>
            </a:r>
            <a:r>
              <a:rPr lang="ru-RU" sz="2400" dirty="0" smtClean="0"/>
              <a:t>нём будет располагаться наша тема.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628900"/>
            <a:ext cx="6429375" cy="1600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900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27768" y="188640"/>
            <a:ext cx="607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Структура простой темы </a:t>
            </a:r>
            <a:r>
              <a:rPr lang="en-US" sz="2800" i="1" dirty="0" err="1" smtClean="0"/>
              <a:t>WordPress</a:t>
            </a:r>
            <a:endParaRPr lang="uk-UA" sz="2800" b="1" i="1" dirty="0"/>
          </a:p>
        </p:txBody>
      </p:sp>
      <p:grpSp>
        <p:nvGrpSpPr>
          <p:cNvPr id="2" name="Группа 13"/>
          <p:cNvGrpSpPr/>
          <p:nvPr/>
        </p:nvGrpSpPr>
        <p:grpSpPr>
          <a:xfrm>
            <a:off x="1835696" y="2570152"/>
            <a:ext cx="936104" cy="1305436"/>
            <a:chOff x="971600" y="1340768"/>
            <a:chExt cx="1224136" cy="1593468"/>
          </a:xfrm>
        </p:grpSpPr>
        <p:pic>
          <p:nvPicPr>
            <p:cNvPr id="15" name="Picture 2" descr="http://icons.iconarchive.com/icons/treetog/file-type/256/css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1340768"/>
              <a:ext cx="1224136" cy="1224136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971601" y="2564904"/>
              <a:ext cx="973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style.css</a:t>
              </a:r>
              <a:endParaRPr lang="uk-UA" b="1" dirty="0"/>
            </a:p>
          </p:txBody>
        </p:sp>
      </p:grpSp>
      <p:grpSp>
        <p:nvGrpSpPr>
          <p:cNvPr id="3" name="Группа 10"/>
          <p:cNvGrpSpPr/>
          <p:nvPr/>
        </p:nvGrpSpPr>
        <p:grpSpPr>
          <a:xfrm>
            <a:off x="3751911" y="2570152"/>
            <a:ext cx="1136465" cy="1362904"/>
            <a:chOff x="2555776" y="2348880"/>
            <a:chExt cx="1136465" cy="1362904"/>
          </a:xfrm>
        </p:grpSpPr>
        <p:pic>
          <p:nvPicPr>
            <p:cNvPr id="66562" name="Picture 2" descr="http://upstatement.github.io/presentations/2014/wordcamp-stl/images/icon-ph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784" y="2348880"/>
              <a:ext cx="804910" cy="100811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2555776" y="3342452"/>
              <a:ext cx="1136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index.php</a:t>
              </a:r>
              <a:endParaRPr lang="uk-UA" b="1" dirty="0"/>
            </a:p>
          </p:txBody>
        </p:sp>
      </p:grpSp>
      <p:grpSp>
        <p:nvGrpSpPr>
          <p:cNvPr id="4" name="Группа 11"/>
          <p:cNvGrpSpPr/>
          <p:nvPr/>
        </p:nvGrpSpPr>
        <p:grpSpPr>
          <a:xfrm>
            <a:off x="5420917" y="2492896"/>
            <a:ext cx="1167307" cy="1362904"/>
            <a:chOff x="2468589" y="2348880"/>
            <a:chExt cx="1167307" cy="1362904"/>
          </a:xfrm>
        </p:grpSpPr>
        <p:pic>
          <p:nvPicPr>
            <p:cNvPr id="13" name="Picture 2" descr="http://upstatement.github.io/presentations/2014/wordcamp-stl/images/icon-ph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784" y="2348880"/>
              <a:ext cx="804910" cy="1008112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2468589" y="334245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single.php</a:t>
              </a:r>
              <a:endParaRPr lang="uk-UA" b="1" dirty="0"/>
            </a:p>
          </p:txBody>
        </p:sp>
      </p:grpSp>
      <p:grpSp>
        <p:nvGrpSpPr>
          <p:cNvPr id="5" name="Группа 16"/>
          <p:cNvGrpSpPr/>
          <p:nvPr/>
        </p:nvGrpSpPr>
        <p:grpSpPr>
          <a:xfrm>
            <a:off x="4499992" y="764704"/>
            <a:ext cx="1268874" cy="1362904"/>
            <a:chOff x="2468589" y="2348880"/>
            <a:chExt cx="1268874" cy="1362904"/>
          </a:xfrm>
        </p:grpSpPr>
        <p:pic>
          <p:nvPicPr>
            <p:cNvPr id="18" name="Picture 2" descr="http://upstatement.github.io/presentations/2014/wordcamp-stl/images/icon-ph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784" y="2348880"/>
              <a:ext cx="804910" cy="1008112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2468589" y="3342452"/>
              <a:ext cx="1268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header.php</a:t>
              </a:r>
              <a:endParaRPr lang="uk-UA" b="1" dirty="0"/>
            </a:p>
          </p:txBody>
        </p:sp>
      </p:grpSp>
      <p:grpSp>
        <p:nvGrpSpPr>
          <p:cNvPr id="6" name="Группа 19"/>
          <p:cNvGrpSpPr/>
          <p:nvPr/>
        </p:nvGrpSpPr>
        <p:grpSpPr>
          <a:xfrm>
            <a:off x="4608888" y="4437112"/>
            <a:ext cx="1187248" cy="1362904"/>
            <a:chOff x="2468589" y="2348880"/>
            <a:chExt cx="1187248" cy="1362904"/>
          </a:xfrm>
        </p:grpSpPr>
        <p:pic>
          <p:nvPicPr>
            <p:cNvPr id="21" name="Picture 2" descr="http://upstatement.github.io/presentations/2014/wordcamp-stl/images/icon-ph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784" y="2348880"/>
              <a:ext cx="804910" cy="1008112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2468589" y="3342452"/>
              <a:ext cx="118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footer.php</a:t>
              </a:r>
              <a:endParaRPr lang="uk-UA" b="1" dirty="0"/>
            </a:p>
          </p:txBody>
        </p:sp>
      </p:grpSp>
      <p:sp>
        <p:nvSpPr>
          <p:cNvPr id="23" name="Стрелка вниз 22"/>
          <p:cNvSpPr/>
          <p:nvPr/>
        </p:nvSpPr>
        <p:spPr>
          <a:xfrm rot="2005130">
            <a:off x="4388382" y="2078855"/>
            <a:ext cx="266523" cy="30192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Стрелка вниз 23"/>
          <p:cNvSpPr/>
          <p:nvPr/>
        </p:nvSpPr>
        <p:spPr>
          <a:xfrm rot="19546350">
            <a:off x="5455063" y="2085265"/>
            <a:ext cx="253052" cy="28205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Стрелка вниз 24"/>
          <p:cNvSpPr/>
          <p:nvPr/>
        </p:nvSpPr>
        <p:spPr>
          <a:xfrm rot="8898190">
            <a:off x="4455039" y="4035642"/>
            <a:ext cx="221296" cy="43989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Стрелка вниз 25"/>
          <p:cNvSpPr/>
          <p:nvPr/>
        </p:nvSpPr>
        <p:spPr>
          <a:xfrm rot="12913692">
            <a:off x="5518358" y="3963153"/>
            <a:ext cx="235599" cy="47070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Прямоугольник 29"/>
          <p:cNvSpPr/>
          <p:nvPr/>
        </p:nvSpPr>
        <p:spPr>
          <a:xfrm>
            <a:off x="1763688" y="2420888"/>
            <a:ext cx="3096344" cy="158417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TextBox 30"/>
          <p:cNvSpPr txBox="1"/>
          <p:nvPr/>
        </p:nvSpPr>
        <p:spPr>
          <a:xfrm>
            <a:off x="2339752" y="414908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Обязательный комплект файлов.</a:t>
            </a:r>
            <a:endParaRPr lang="uk-UA" i="1" dirty="0"/>
          </a:p>
        </p:txBody>
      </p:sp>
      <p:sp>
        <p:nvSpPr>
          <p:cNvPr id="2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3608" y="587727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 smtClean="0"/>
              <a:t>Создаём пустые файлы с приведенными именами в папке нашей темы.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418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5457" y="404664"/>
            <a:ext cx="7989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 smtClean="0"/>
              <a:t>«Главный» файл в любой теме это </a:t>
            </a:r>
            <a:r>
              <a:rPr lang="en-US" sz="3200" b="1" i="1" dirty="0" smtClean="0"/>
              <a:t>style.css</a:t>
            </a:r>
            <a:endParaRPr lang="ru-RU" sz="3200" b="1" i="1" dirty="0" smtClean="0"/>
          </a:p>
        </p:txBody>
      </p:sp>
      <p:grpSp>
        <p:nvGrpSpPr>
          <p:cNvPr id="2" name="Группа 13"/>
          <p:cNvGrpSpPr/>
          <p:nvPr/>
        </p:nvGrpSpPr>
        <p:grpSpPr>
          <a:xfrm>
            <a:off x="2555776" y="4499828"/>
            <a:ext cx="1224136" cy="1593468"/>
            <a:chOff x="971600" y="1340768"/>
            <a:chExt cx="1224136" cy="1593468"/>
          </a:xfrm>
        </p:grpSpPr>
        <p:pic>
          <p:nvPicPr>
            <p:cNvPr id="15" name="Picture 2" descr="http://icons.iconarchive.com/icons/treetog/file-type/256/css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1340768"/>
              <a:ext cx="1224136" cy="1224136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105492" y="2564904"/>
              <a:ext cx="973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style.css</a:t>
              </a:r>
              <a:endParaRPr lang="uk-UA" b="1" dirty="0"/>
            </a:p>
          </p:txBody>
        </p:sp>
      </p:grp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83568" y="6207695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 smtClean="0"/>
              <a:t>Поместите файл в каталог темы </a:t>
            </a:r>
            <a:r>
              <a:rPr lang="en-US" sz="2400" i="1" dirty="0" smtClean="0"/>
              <a:t>“</a:t>
            </a:r>
            <a:r>
              <a:rPr lang="en-US" sz="2400" b="1" i="1" dirty="0" err="1" smtClean="0"/>
              <a:t>mynews</a:t>
            </a:r>
            <a:r>
              <a:rPr lang="en-US" sz="2400" i="1" dirty="0" smtClean="0"/>
              <a:t>”.</a:t>
            </a:r>
            <a:endParaRPr lang="uk-UA" sz="2400" i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1002794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i="1" dirty="0"/>
              <a:t>В этой файле храниться служебная информация о теме.</a:t>
            </a:r>
            <a:endParaRPr lang="uk-UA" sz="3200" i="1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561964"/>
            <a:ext cx="1196410" cy="11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41" y="2205002"/>
            <a:ext cx="7783215" cy="2016086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9172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76031" y="188640"/>
            <a:ext cx="63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Создание своей темы для </a:t>
            </a:r>
            <a:r>
              <a:rPr lang="en-US" sz="3600" b="1" dirty="0" smtClean="0"/>
              <a:t>WP</a:t>
            </a:r>
            <a:endParaRPr lang="uk-UA" sz="3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593719" y="5923439"/>
            <a:ext cx="589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Файл заголовка </a:t>
            </a:r>
            <a:r>
              <a:rPr lang="en-US" sz="2800" b="1" i="1" dirty="0" err="1" smtClean="0"/>
              <a:t>header.php</a:t>
            </a:r>
            <a:r>
              <a:rPr lang="en-US" sz="2800" i="1" dirty="0" smtClean="0"/>
              <a:t> (</a:t>
            </a:r>
            <a:r>
              <a:rPr lang="uk-UA" sz="2800" i="1" dirty="0" err="1" smtClean="0"/>
              <a:t>часть</a:t>
            </a:r>
            <a:r>
              <a:rPr lang="uk-UA" sz="2800" i="1" dirty="0" smtClean="0"/>
              <a:t> 1</a:t>
            </a:r>
            <a:r>
              <a:rPr lang="en-US" sz="2800" i="1" dirty="0" smtClean="0"/>
              <a:t>)</a:t>
            </a:r>
            <a:endParaRPr lang="uk-UA" sz="2800" b="1" i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1971" y="2060848"/>
            <a:ext cx="964747" cy="94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upstatement.github.io/presentations/2014/wordcamp-stl/images/icon-ph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6762" y="3293084"/>
            <a:ext cx="775164" cy="936104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16655"/>
            <a:ext cx="7124761" cy="4328569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9495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76031" y="334397"/>
            <a:ext cx="63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Создание своей темы для </a:t>
            </a:r>
            <a:r>
              <a:rPr lang="en-US" sz="3600" b="1" dirty="0" smtClean="0"/>
              <a:t>WP</a:t>
            </a:r>
            <a:endParaRPr lang="uk-UA" sz="3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593719" y="5923439"/>
            <a:ext cx="589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Файл заголовка </a:t>
            </a:r>
            <a:r>
              <a:rPr lang="en-US" sz="2800" b="1" i="1" dirty="0" err="1" smtClean="0"/>
              <a:t>header.php</a:t>
            </a:r>
            <a:r>
              <a:rPr lang="en-US" sz="2800" i="1" dirty="0" smtClean="0"/>
              <a:t> (</a:t>
            </a:r>
            <a:r>
              <a:rPr lang="uk-UA" sz="2800" i="1" dirty="0" err="1" smtClean="0"/>
              <a:t>часть</a:t>
            </a:r>
            <a:r>
              <a:rPr lang="uk-UA" sz="2800" i="1" dirty="0" smtClean="0"/>
              <a:t> 2</a:t>
            </a:r>
            <a:r>
              <a:rPr lang="en-US" sz="2800" i="1" dirty="0" smtClean="0"/>
              <a:t>)</a:t>
            </a:r>
            <a:endParaRPr lang="uk-UA" sz="2800" b="1" i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5546" y="4862564"/>
            <a:ext cx="964747" cy="94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upstatement.github.io/presentations/2014/wordcamp-stl/images/icon-ph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855128"/>
            <a:ext cx="775164" cy="93610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55" y="1412776"/>
            <a:ext cx="7326845" cy="3238137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6634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88530" y="188640"/>
            <a:ext cx="63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Создание своей темы для </a:t>
            </a:r>
            <a:r>
              <a:rPr lang="en-US" sz="3600" b="1" dirty="0" smtClean="0"/>
              <a:t>WP</a:t>
            </a:r>
            <a:endParaRPr lang="uk-UA" sz="3600" b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6973" y="5724568"/>
            <a:ext cx="425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Файл заголовка </a:t>
            </a:r>
            <a:r>
              <a:rPr lang="en-US" sz="2800" b="1" i="1" dirty="0" err="1" smtClean="0"/>
              <a:t>footer.php</a:t>
            </a:r>
            <a:endParaRPr lang="uk-UA" sz="2800" b="1" i="1" dirty="0"/>
          </a:p>
        </p:txBody>
      </p:sp>
      <p:pic>
        <p:nvPicPr>
          <p:cNvPr id="11" name="Picture 2" descr="http://upstatement.github.io/presentations/2014/wordcamp-stl/images/icon-ph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501" y="5518126"/>
            <a:ext cx="775164" cy="936104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9621" y="5512357"/>
            <a:ext cx="964747" cy="94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2" y="1556792"/>
            <a:ext cx="8042256" cy="3312368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810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88530" y="262389"/>
            <a:ext cx="63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Создание своей темы для </a:t>
            </a:r>
            <a:r>
              <a:rPr lang="en-US" sz="3600" b="1" dirty="0" smtClean="0"/>
              <a:t>WP</a:t>
            </a:r>
            <a:endParaRPr lang="uk-UA" sz="3600" b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6973" y="5861921"/>
            <a:ext cx="4161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Файл заголовка </a:t>
            </a:r>
            <a:r>
              <a:rPr lang="en-US" sz="2800" b="1" i="1" dirty="0" err="1" smtClean="0"/>
              <a:t>index.php</a:t>
            </a:r>
            <a:endParaRPr lang="uk-UA" sz="2800" b="1" i="1" dirty="0"/>
          </a:p>
        </p:txBody>
      </p:sp>
      <p:pic>
        <p:nvPicPr>
          <p:cNvPr id="11" name="Picture 2" descr="http://upstatement.github.io/presentations/2014/wordcamp-stl/images/icon-ph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501" y="5655479"/>
            <a:ext cx="775164" cy="936104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9621" y="5649710"/>
            <a:ext cx="964747" cy="94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96752"/>
            <a:ext cx="7271345" cy="4195613"/>
          </a:xfrm>
          <a:prstGeom prst="rect">
            <a:avLst/>
          </a:prstGeom>
          <a:solidFill>
            <a:srgbClr val="92D050"/>
          </a:solidFill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5873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88530" y="116632"/>
            <a:ext cx="63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Создание своей темы для </a:t>
            </a:r>
            <a:r>
              <a:rPr lang="en-US" sz="3600" b="1" dirty="0" smtClean="0"/>
              <a:t>WP</a:t>
            </a:r>
            <a:endParaRPr lang="uk-UA" sz="3600" b="1" dirty="0"/>
          </a:p>
        </p:txBody>
      </p:sp>
      <p:sp>
        <p:nvSpPr>
          <p:cNvPr id="1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6973" y="5861921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/>
              <a:t>Файл заголовка </a:t>
            </a:r>
            <a:r>
              <a:rPr lang="en-US" sz="2800" b="1" i="1" dirty="0" err="1" smtClean="0"/>
              <a:t>single.php</a:t>
            </a:r>
            <a:endParaRPr lang="uk-UA" sz="2800" b="1" i="1" dirty="0"/>
          </a:p>
        </p:txBody>
      </p:sp>
      <p:pic>
        <p:nvPicPr>
          <p:cNvPr id="14" name="Picture 2" descr="http://upstatement.github.io/presentations/2014/wordcamp-stl/images/icon-ph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501" y="5655479"/>
            <a:ext cx="775164" cy="936104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9621" y="5649710"/>
            <a:ext cx="964747" cy="94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368393"/>
            <a:ext cx="6524625" cy="343852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4184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http://icons.iconarchive.com/icons/hopstarter/adobe-cs4/256/File-Adobe-Dreamweaver-HTML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2" name="AutoShape 4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4" name="AutoShape 6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6" name="AutoShape 8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8" name="AutoShape 10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3321049" y="188640"/>
            <a:ext cx="2501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Архитектура </a:t>
            </a:r>
            <a:r>
              <a:rPr lang="en-US" sz="2400" b="1" dirty="0" smtClean="0"/>
              <a:t>CMS</a:t>
            </a:r>
            <a:endParaRPr lang="uk-UA" sz="2400" b="1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4184851" y="908720"/>
            <a:ext cx="963213" cy="1449452"/>
            <a:chOff x="4184851" y="2564904"/>
            <a:chExt cx="963213" cy="1449452"/>
          </a:xfrm>
        </p:grpSpPr>
        <p:pic>
          <p:nvPicPr>
            <p:cNvPr id="1026" name="Picture 2" descr="http://db.cse.ohio-state.edu/images/db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84851" y="2564904"/>
              <a:ext cx="963213" cy="1067272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4301612" y="364502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 smtClean="0"/>
                <a:t>СУБД</a:t>
              </a:r>
              <a:endParaRPr lang="uk-UA" i="1" dirty="0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1026840" y="3055930"/>
            <a:ext cx="1312912" cy="1312912"/>
            <a:chOff x="1026840" y="2420888"/>
            <a:chExt cx="1312912" cy="1312912"/>
          </a:xfrm>
        </p:grpSpPr>
        <p:pic>
          <p:nvPicPr>
            <p:cNvPr id="1028" name="Picture 4" descr="http://icons.iconarchive.com/icons/hopstarter/soft-scraps/256/Web-HTML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6840" y="2420888"/>
              <a:ext cx="1008112" cy="1008112"/>
            </a:xfrm>
            <a:prstGeom prst="rect">
              <a:avLst/>
            </a:prstGeom>
            <a:noFill/>
          </p:spPr>
        </p:pic>
        <p:pic>
          <p:nvPicPr>
            <p:cNvPr id="17" name="Picture 4" descr="http://icons.iconarchive.com/icons/hopstarter/soft-scraps/256/Web-HTML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9240" y="2573288"/>
              <a:ext cx="1008112" cy="1008112"/>
            </a:xfrm>
            <a:prstGeom prst="rect">
              <a:avLst/>
            </a:prstGeom>
            <a:noFill/>
          </p:spPr>
        </p:pic>
        <p:pic>
          <p:nvPicPr>
            <p:cNvPr id="18" name="Picture 4" descr="http://icons.iconarchive.com/icons/hopstarter/soft-scraps/256/Web-HTML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31640" y="2725688"/>
              <a:ext cx="1008112" cy="1008112"/>
            </a:xfrm>
            <a:prstGeom prst="rect">
              <a:avLst/>
            </a:prstGeom>
            <a:noFill/>
          </p:spPr>
        </p:pic>
      </p:grpSp>
      <p:sp>
        <p:nvSpPr>
          <p:cNvPr id="21" name="Стрелка вправо 20"/>
          <p:cNvSpPr/>
          <p:nvPr/>
        </p:nvSpPr>
        <p:spPr>
          <a:xfrm rot="8440372">
            <a:off x="2626080" y="2471832"/>
            <a:ext cx="1224136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2" name="Двойная стрелка влево/вправо 21"/>
          <p:cNvSpPr/>
          <p:nvPr/>
        </p:nvSpPr>
        <p:spPr>
          <a:xfrm rot="2568916">
            <a:off x="5533965" y="2542050"/>
            <a:ext cx="1296144" cy="432048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323528" y="4581128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Страницы внешней части</a:t>
            </a:r>
            <a:endParaRPr lang="uk-UA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16216" y="472514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Страницы редактирования и управления</a:t>
            </a:r>
            <a:endParaRPr lang="uk-UA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2936007" y="5847655"/>
            <a:ext cx="372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CMS </a:t>
            </a:r>
            <a:r>
              <a:rPr lang="ru-RU" sz="2400" i="1" dirty="0" smtClean="0"/>
              <a:t>которую сделали мы.</a:t>
            </a:r>
            <a:endParaRPr lang="uk-UA" sz="2400" i="1" dirty="0"/>
          </a:p>
        </p:txBody>
      </p:sp>
      <p:pic>
        <p:nvPicPr>
          <p:cNvPr id="29" name="Picture 2" descr="http://1.bp.blogspot.com/-VxOzrM6-XRo/TxApXrCQ_LI/AAAAAAAAExo/CWyf0jXUEio/s1600/Control+Pan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212976"/>
            <a:ext cx="1512168" cy="1512168"/>
          </a:xfrm>
          <a:prstGeom prst="rect">
            <a:avLst/>
          </a:prstGeom>
          <a:noFill/>
        </p:spPr>
      </p:pic>
      <p:sp>
        <p:nvSpPr>
          <p:cNvPr id="2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600" y="6165304"/>
            <a:ext cx="725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Наша тема в списке тем </a:t>
            </a:r>
            <a:r>
              <a:rPr lang="en-US" sz="2400" b="1" i="1" dirty="0" err="1" smtClean="0"/>
              <a:t>WordPress</a:t>
            </a:r>
            <a:r>
              <a:rPr lang="ru-RU" sz="2400" i="1" dirty="0" smtClean="0"/>
              <a:t>, активируем её!</a:t>
            </a:r>
            <a:endParaRPr lang="uk-UA" sz="2400" i="1" dirty="0"/>
          </a:p>
        </p:txBody>
      </p:sp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8277" y="116632"/>
            <a:ext cx="63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 smtClean="0"/>
              <a:t>Создание своей темы для </a:t>
            </a:r>
            <a:r>
              <a:rPr lang="en-US" sz="3600" b="1" dirty="0" smtClean="0"/>
              <a:t>WP</a:t>
            </a:r>
            <a:endParaRPr lang="uk-UA" sz="3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6" y="836712"/>
            <a:ext cx="6807002" cy="513216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460958" y="2708920"/>
            <a:ext cx="42530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 smtClean="0">
                <a:solidFill>
                  <a:schemeClr val="bg1"/>
                </a:solidFill>
              </a:rPr>
              <a:t>Плагины для</a:t>
            </a:r>
            <a:endParaRPr lang="en-US" sz="5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WordPress</a:t>
            </a:r>
            <a:endParaRPr lang="uk-UA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18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3216" y="191303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Плагин </a:t>
            </a:r>
            <a:r>
              <a:rPr lang="en-US" sz="4000" b="1" dirty="0" smtClean="0">
                <a:solidFill>
                  <a:srgbClr val="0070C0"/>
                </a:solidFill>
              </a:rPr>
              <a:t>All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In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One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Seo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5397023"/>
            <a:ext cx="8496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/>
              <a:t>Плагин</a:t>
            </a:r>
            <a:r>
              <a:rPr lang="ru-RU" sz="2400" i="1" dirty="0"/>
              <a:t> в терминах </a:t>
            </a:r>
            <a:r>
              <a:rPr lang="en-US" sz="2400" b="1" i="1" dirty="0"/>
              <a:t>WordPress</a:t>
            </a:r>
            <a:r>
              <a:rPr lang="en-US" sz="2400" i="1" dirty="0"/>
              <a:t> </a:t>
            </a:r>
            <a:r>
              <a:rPr lang="ru-RU" sz="2400" i="1" dirty="0"/>
              <a:t> - модуль, который может вносить в страницы какие-либо изменения перед отправкой посетителю.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6881" y="1293924"/>
            <a:ext cx="3478268" cy="403244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7790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445224"/>
            <a:ext cx="849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/>
              <a:t>Устанавливаем плагин </a:t>
            </a:r>
            <a:r>
              <a:rPr lang="en-US" sz="2400" b="1" i="1" dirty="0" err="1"/>
              <a:t>AllInOneSEO</a:t>
            </a:r>
            <a:r>
              <a:rPr lang="en-US" sz="2400" i="1" dirty="0"/>
              <a:t> </a:t>
            </a:r>
            <a:r>
              <a:rPr lang="ru-RU" sz="2400" i="1" dirty="0"/>
              <a:t>в наш </a:t>
            </a:r>
            <a:r>
              <a:rPr lang="en-US" sz="2400" b="1" i="1" dirty="0" err="1"/>
              <a:t>WordPress</a:t>
            </a:r>
            <a:r>
              <a:rPr lang="en-US" sz="2400" b="1" i="1" dirty="0"/>
              <a:t>.</a:t>
            </a:r>
            <a:endParaRPr lang="ru-RU" sz="2400" b="1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053" y="1179777"/>
            <a:ext cx="6835892" cy="404368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6076" y="191303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Плагин </a:t>
            </a:r>
            <a:r>
              <a:rPr lang="en-US" sz="4000" b="1" dirty="0" smtClean="0">
                <a:solidFill>
                  <a:srgbClr val="0070C0"/>
                </a:solidFill>
              </a:rPr>
              <a:t>All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In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One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Seo</a:t>
            </a:r>
            <a:endParaRPr lang="ru-RU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59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5301208"/>
            <a:ext cx="8496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/>
              <a:t>Теперь в редакторе публикаций (постов) появился раздел для задания </a:t>
            </a:r>
            <a:r>
              <a:rPr lang="ru-RU" sz="2800" i="1" dirty="0" err="1"/>
              <a:t>мета-тегов</a:t>
            </a:r>
            <a:r>
              <a:rPr lang="ru-RU" sz="2800" i="1" dirty="0"/>
              <a:t> публикации.</a:t>
            </a:r>
            <a:endParaRPr lang="ru-RU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453216" y="191303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Плагин </a:t>
            </a:r>
            <a:r>
              <a:rPr lang="en-US" sz="4000" b="1" dirty="0" smtClean="0">
                <a:solidFill>
                  <a:srgbClr val="0070C0"/>
                </a:solidFill>
              </a:rPr>
              <a:t>All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In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One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Seo</a:t>
            </a:r>
            <a:endParaRPr lang="ru-RU" sz="4000" b="1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5" y="1340768"/>
            <a:ext cx="7822837" cy="36004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12653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195" y="4509120"/>
            <a:ext cx="8496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i="1" dirty="0"/>
              <a:t>В результате на странице </a:t>
            </a:r>
            <a:r>
              <a:rPr lang="ru-RU" sz="3200" i="1" dirty="0" smtClean="0"/>
              <a:t>тег </a:t>
            </a:r>
            <a:r>
              <a:rPr lang="en-US" sz="3200" b="1" i="1" dirty="0"/>
              <a:t>Title</a:t>
            </a:r>
            <a:r>
              <a:rPr lang="en-US" sz="3200" i="1" dirty="0"/>
              <a:t> </a:t>
            </a:r>
            <a:r>
              <a:rPr lang="ru-RU" sz="3200" i="1" dirty="0" smtClean="0"/>
              <a:t>буд</a:t>
            </a:r>
            <a:r>
              <a:rPr lang="ru-RU" sz="3200" i="1" dirty="0"/>
              <a:t>е</a:t>
            </a:r>
            <a:r>
              <a:rPr lang="ru-RU" sz="3200" i="1" dirty="0" smtClean="0"/>
              <a:t>т заполнен </a:t>
            </a:r>
            <a:r>
              <a:rPr lang="ru-RU" sz="3200" i="1" dirty="0"/>
              <a:t>данными которые мы ввели в редакторе.</a:t>
            </a:r>
            <a:endParaRPr lang="ru-RU" sz="32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67744" y="260648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Плагин </a:t>
            </a:r>
            <a:r>
              <a:rPr lang="en-US" sz="4000" b="1" dirty="0" smtClean="0">
                <a:solidFill>
                  <a:srgbClr val="0070C0"/>
                </a:solidFill>
              </a:rPr>
              <a:t>All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In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smtClean="0">
                <a:solidFill>
                  <a:srgbClr val="0070C0"/>
                </a:solidFill>
              </a:rPr>
              <a:t>One</a:t>
            </a:r>
            <a:r>
              <a:rPr lang="uk-UA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</a:rPr>
              <a:t>Seo</a:t>
            </a:r>
            <a:endParaRPr lang="ru-RU" sz="4000" b="1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6752"/>
            <a:ext cx="7026326" cy="316835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65158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Будет полезным</a:t>
            </a:r>
            <a:endParaRPr lang="uk-UA" sz="6000" dirty="0"/>
          </a:p>
        </p:txBody>
      </p:sp>
    </p:spTree>
    <p:extLst>
      <p:ext uri="{BB962C8B-B14F-4D97-AF65-F5344CB8AC3E}">
        <p14:creationId xmlns:p14="http://schemas.microsoft.com/office/powerpoint/2010/main" val="23423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67882" y="3462680"/>
            <a:ext cx="760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b="1" dirty="0" smtClean="0"/>
              <a:t>Тему которую мы разработали можно скачать:</a:t>
            </a:r>
            <a:endParaRPr lang="uk-UA" sz="28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64222" y="4417948"/>
            <a:ext cx="7415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http://</a:t>
            </a:r>
            <a:r>
              <a:rPr lang="en-US" sz="2800" b="1" dirty="0" smtClean="0">
                <a:hlinkClick r:id="rId2"/>
              </a:rPr>
              <a:t>files.courses.dp.ua/web/23/mytheme.zip</a:t>
            </a:r>
            <a:endParaRPr lang="uk-UA" sz="28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http://www.freeiconspng.com/uploads/file-zip-icon-png-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27" y="1096287"/>
            <a:ext cx="1934345" cy="193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403648" y="2276872"/>
            <a:ext cx="6727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/>
              <a:t>Информация для разработчиков под </a:t>
            </a:r>
            <a:r>
              <a:rPr lang="en-US" sz="2800" b="1" dirty="0" smtClean="0"/>
              <a:t>WP</a:t>
            </a:r>
            <a:endParaRPr lang="uk-UA" sz="28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99691" y="3501008"/>
            <a:ext cx="5903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000" dirty="0" smtClean="0">
                <a:hlinkClick r:id="rId2"/>
              </a:rPr>
              <a:t>http://codex.wordpress.org</a:t>
            </a:r>
            <a:endParaRPr lang="uk-UA" sz="4000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4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301093" y="476672"/>
            <a:ext cx="6727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Информация для разработчиков под </a:t>
            </a:r>
            <a:r>
              <a:rPr lang="en-US" sz="2800" b="1" dirty="0" smtClean="0"/>
              <a:t>WP</a:t>
            </a:r>
            <a:endParaRPr lang="uk-UA" sz="2800" b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99532"/>
            <a:ext cx="3456384" cy="248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27584" y="4686235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 err="1" smtClean="0"/>
              <a:t>Видеоурок</a:t>
            </a:r>
            <a:r>
              <a:rPr lang="ru-RU" sz="2400" i="1" dirty="0" smtClean="0"/>
              <a:t> по созданию темы для </a:t>
            </a:r>
            <a:r>
              <a:rPr lang="en-US" sz="2400" i="1" dirty="0" err="1" smtClean="0"/>
              <a:t>WordPress</a:t>
            </a:r>
            <a:r>
              <a:rPr lang="en-US" sz="2400" i="1" dirty="0" smtClean="0"/>
              <a:t>: </a:t>
            </a:r>
            <a:r>
              <a:rPr lang="en-US" sz="2400" i="1" dirty="0" smtClean="0">
                <a:hlinkClick r:id="rId3"/>
              </a:rPr>
              <a:t>https://www.youtube.com/watch?v=DbcjncEyPiM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8911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http://icons.iconarchive.com/icons/hopstarter/adobe-cs4/256/File-Adobe-Dreamweaver-HTML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2" name="AutoShape 4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4" name="AutoShape 6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6" name="AutoShape 8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8138" name="AutoShape 10" descr="http://icons.iconarchive.com/icons/hopstarter/adobe-cs4/256/File-Adobe-Dreamweaver-PHP-01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3366241" y="44624"/>
            <a:ext cx="2501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Архитектура </a:t>
            </a:r>
            <a:r>
              <a:rPr lang="en-US" sz="2400" b="1" dirty="0" smtClean="0"/>
              <a:t>CMS</a:t>
            </a:r>
            <a:endParaRPr lang="uk-UA" sz="2400" b="1" dirty="0"/>
          </a:p>
        </p:txBody>
      </p:sp>
      <p:grpSp>
        <p:nvGrpSpPr>
          <p:cNvPr id="2" name="Группа 22"/>
          <p:cNvGrpSpPr/>
          <p:nvPr/>
        </p:nvGrpSpPr>
        <p:grpSpPr>
          <a:xfrm>
            <a:off x="4400875" y="5013176"/>
            <a:ext cx="963213" cy="1449452"/>
            <a:chOff x="4184851" y="2564904"/>
            <a:chExt cx="963213" cy="1449452"/>
          </a:xfrm>
        </p:grpSpPr>
        <p:pic>
          <p:nvPicPr>
            <p:cNvPr id="1026" name="Picture 2" descr="http://db.cse.ohio-state.edu/images/db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84851" y="2564904"/>
              <a:ext cx="963213" cy="1067272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4301612" y="364502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 smtClean="0"/>
                <a:t>СУБД</a:t>
              </a:r>
              <a:endParaRPr lang="uk-UA" i="1" dirty="0"/>
            </a:p>
          </p:txBody>
        </p:sp>
      </p:grpSp>
      <p:sp>
        <p:nvSpPr>
          <p:cNvPr id="21" name="Стрелка вправо 20"/>
          <p:cNvSpPr/>
          <p:nvPr/>
        </p:nvSpPr>
        <p:spPr>
          <a:xfrm rot="8579002">
            <a:off x="1736965" y="3134643"/>
            <a:ext cx="841251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2" name="Двойная стрелка влево/вправо 21"/>
          <p:cNvSpPr/>
          <p:nvPr/>
        </p:nvSpPr>
        <p:spPr>
          <a:xfrm rot="2145622">
            <a:off x="6471427" y="3136704"/>
            <a:ext cx="864096" cy="432048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grpSp>
        <p:nvGrpSpPr>
          <p:cNvPr id="29" name="Группа 28"/>
          <p:cNvGrpSpPr/>
          <p:nvPr/>
        </p:nvGrpSpPr>
        <p:grpSpPr>
          <a:xfrm>
            <a:off x="107504" y="3417711"/>
            <a:ext cx="2160240" cy="2099521"/>
            <a:chOff x="395536" y="2911914"/>
            <a:chExt cx="2160240" cy="2099521"/>
          </a:xfrm>
        </p:grpSpPr>
        <p:grpSp>
          <p:nvGrpSpPr>
            <p:cNvPr id="3" name="Группа 23"/>
            <p:cNvGrpSpPr/>
            <p:nvPr/>
          </p:nvGrpSpPr>
          <p:grpSpPr>
            <a:xfrm>
              <a:off x="738808" y="2911914"/>
              <a:ext cx="1312912" cy="1312912"/>
              <a:chOff x="1026840" y="2420888"/>
              <a:chExt cx="1312912" cy="1312912"/>
            </a:xfrm>
          </p:grpSpPr>
          <p:pic>
            <p:nvPicPr>
              <p:cNvPr id="1028" name="Picture 4" descr="http://icons.iconarchive.com/icons/hopstarter/soft-scraps/256/Web-HTML-icon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26840" y="2420888"/>
                <a:ext cx="1008112" cy="1008112"/>
              </a:xfrm>
              <a:prstGeom prst="rect">
                <a:avLst/>
              </a:prstGeom>
              <a:noFill/>
            </p:spPr>
          </p:pic>
          <p:pic>
            <p:nvPicPr>
              <p:cNvPr id="17" name="Picture 4" descr="http://icons.iconarchive.com/icons/hopstarter/soft-scraps/256/Web-HTML-icon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179240" y="2573288"/>
                <a:ext cx="1008112" cy="1008112"/>
              </a:xfrm>
              <a:prstGeom prst="rect">
                <a:avLst/>
              </a:prstGeom>
              <a:noFill/>
            </p:spPr>
          </p:pic>
          <p:pic>
            <p:nvPicPr>
              <p:cNvPr id="18" name="Picture 4" descr="http://icons.iconarchive.com/icons/hopstarter/soft-scraps/256/Web-HTML-icon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31640" y="2725688"/>
                <a:ext cx="1008112" cy="1008112"/>
              </a:xfrm>
              <a:prstGeom prst="rect">
                <a:avLst/>
              </a:prstGeom>
              <a:noFill/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395536" y="4365104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i="1" dirty="0" smtClean="0"/>
                <a:t>Страницы внешней части</a:t>
              </a:r>
              <a:endParaRPr lang="uk-UA" i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27784" y="6351711"/>
            <a:ext cx="439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Архитектура популярных </a:t>
            </a:r>
            <a:r>
              <a:rPr lang="en-US" sz="2400" i="1" dirty="0" smtClean="0"/>
              <a:t>CMS</a:t>
            </a:r>
            <a:r>
              <a:rPr lang="ru-RU" sz="2400" i="1" dirty="0" smtClean="0"/>
              <a:t>.</a:t>
            </a:r>
            <a:endParaRPr lang="uk-UA" sz="2400" i="1" dirty="0"/>
          </a:p>
        </p:txBody>
      </p:sp>
      <p:pic>
        <p:nvPicPr>
          <p:cNvPr id="45058" name="Picture 2" descr="http://gmauthority.com/blog/wp-content/gallery/gm-4-3l-v6-ecotec3-lv3-engine/gm-4-3l-v6-ecotec3-lv3-engine-1.jpg"/>
          <p:cNvPicPr>
            <a:picLocks noChangeAspect="1" noChangeArrowheads="1"/>
          </p:cNvPicPr>
          <p:nvPr/>
        </p:nvPicPr>
        <p:blipFill>
          <a:blip r:embed="rId4" cstate="print"/>
          <a:srcRect l="9994" t="4164" r="9994" b="4164"/>
          <a:stretch>
            <a:fillRect/>
          </a:stretch>
        </p:blipFill>
        <p:spPr bwMode="auto">
          <a:xfrm>
            <a:off x="2987824" y="661392"/>
            <a:ext cx="3255193" cy="2983632"/>
          </a:xfrm>
          <a:prstGeom prst="rect">
            <a:avLst/>
          </a:prstGeom>
          <a:noFill/>
        </p:spPr>
      </p:pic>
      <p:sp>
        <p:nvSpPr>
          <p:cNvPr id="25" name="Двойная стрелка влево/вправо 24"/>
          <p:cNvSpPr/>
          <p:nvPr/>
        </p:nvSpPr>
        <p:spPr>
          <a:xfrm rot="5400000">
            <a:off x="4463988" y="4257092"/>
            <a:ext cx="792088" cy="432048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1" name="TextBox 30"/>
          <p:cNvSpPr txBox="1"/>
          <p:nvPr/>
        </p:nvSpPr>
        <p:spPr>
          <a:xfrm>
            <a:off x="4113044" y="361540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Ядро </a:t>
            </a:r>
            <a:r>
              <a:rPr lang="en-US" sz="2400" i="1" dirty="0" smtClean="0"/>
              <a:t>CMS</a:t>
            </a:r>
            <a:endParaRPr lang="uk-UA" sz="2400" i="1" dirty="0"/>
          </a:p>
        </p:txBody>
      </p:sp>
      <p:grpSp>
        <p:nvGrpSpPr>
          <p:cNvPr id="33" name="Группа 32"/>
          <p:cNvGrpSpPr/>
          <p:nvPr/>
        </p:nvGrpSpPr>
        <p:grpSpPr>
          <a:xfrm>
            <a:off x="6660232" y="3320732"/>
            <a:ext cx="2520280" cy="2412524"/>
            <a:chOff x="6588224" y="2852936"/>
            <a:chExt cx="2520280" cy="2412524"/>
          </a:xfrm>
        </p:grpSpPr>
        <p:sp>
          <p:nvSpPr>
            <p:cNvPr id="27" name="TextBox 26"/>
            <p:cNvSpPr txBox="1"/>
            <p:nvPr/>
          </p:nvSpPr>
          <p:spPr>
            <a:xfrm>
              <a:off x="6588224" y="4342130"/>
              <a:ext cx="2520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i="1" dirty="0" smtClean="0"/>
                <a:t>Страницы редактирования и управления</a:t>
              </a:r>
              <a:endParaRPr lang="uk-UA" i="1" dirty="0"/>
            </a:p>
          </p:txBody>
        </p:sp>
        <p:pic>
          <p:nvPicPr>
            <p:cNvPr id="32" name="Picture 2" descr="http://1.bp.blogspot.com/-VxOzrM6-XRo/TxApXrCQ_LI/AAAAAAAAExo/CWyf0jXUEio/s1600/Control+Panel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92280" y="2852936"/>
              <a:ext cx="1512168" cy="1512168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7384"/>
            <a:ext cx="9180512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WordPress</a:t>
            </a:r>
            <a:endParaRPr lang="uk-UA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332656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WordPress</a:t>
            </a:r>
            <a:r>
              <a:rPr lang="en-US" sz="3600" dirty="0" smtClean="0"/>
              <a:t> – </a:t>
            </a:r>
            <a:r>
              <a:rPr lang="ru-RU" sz="3600" dirty="0" smtClean="0"/>
              <a:t>система управления содержимым </a:t>
            </a:r>
            <a:r>
              <a:rPr lang="ru-RU" sz="3600" dirty="0" smtClean="0"/>
              <a:t>сайта</a:t>
            </a:r>
            <a:endParaRPr lang="ru-RU" sz="3600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1115616" y="5229200"/>
            <a:ext cx="74117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hlinkClick r:id="rId2"/>
              </a:rPr>
              <a:t>https://</a:t>
            </a:r>
            <a:r>
              <a:rPr lang="en-US" sz="5000" b="1" dirty="0" smtClean="0">
                <a:hlinkClick r:id="rId2"/>
              </a:rPr>
              <a:t>uk.wordpress.org/</a:t>
            </a:r>
            <a:endParaRPr lang="uk-UA" sz="5000" b="1" dirty="0"/>
          </a:p>
        </p:txBody>
      </p:sp>
      <p:sp>
        <p:nvSpPr>
          <p:cNvPr id="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36" y="1619728"/>
            <a:ext cx="7206580" cy="352272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2" cstate="print"/>
          <a:srcRect b="16484"/>
          <a:stretch>
            <a:fillRect/>
          </a:stretch>
        </p:blipFill>
        <p:spPr bwMode="auto">
          <a:xfrm>
            <a:off x="6596026" y="1548856"/>
            <a:ext cx="2224446" cy="4384814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6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5940150" y="3489235"/>
            <a:ext cx="504058" cy="504056"/>
          </a:xfrm>
          <a:prstGeom prst="rightArrow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260648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Создаём в </a:t>
            </a:r>
            <a:r>
              <a:rPr lang="en-US" sz="2800" b="1" dirty="0" smtClean="0"/>
              <a:t>Open Server </a:t>
            </a:r>
            <a:r>
              <a:rPr lang="ru-RU" sz="2800" dirty="0" smtClean="0"/>
              <a:t>новый </a:t>
            </a:r>
            <a:r>
              <a:rPr lang="ru-RU" sz="2800" dirty="0" smtClean="0"/>
              <a:t>сайт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myblog.com </a:t>
            </a:r>
            <a:r>
              <a:rPr lang="ru-RU" sz="2800" dirty="0" smtClean="0"/>
              <a:t>и</a:t>
            </a:r>
            <a:r>
              <a:rPr lang="ru-RU" sz="2800" b="1" dirty="0" smtClean="0"/>
              <a:t> </a:t>
            </a:r>
            <a:r>
              <a:rPr lang="ru-RU" sz="2800" dirty="0" smtClean="0"/>
              <a:t>распаковываем</a:t>
            </a:r>
            <a:r>
              <a:rPr lang="en-US" sz="2800" dirty="0" smtClean="0"/>
              <a:t> </a:t>
            </a:r>
            <a:r>
              <a:rPr lang="ru-RU" sz="2800" dirty="0" smtClean="0"/>
              <a:t>в его каталог файлы </a:t>
            </a:r>
            <a:r>
              <a:rPr lang="en-US" sz="2800" b="1" dirty="0" smtClean="0"/>
              <a:t>WordPress</a:t>
            </a:r>
            <a:r>
              <a:rPr lang="ru-RU" sz="2800" b="1" dirty="0" smtClean="0"/>
              <a:t>.</a:t>
            </a:r>
            <a:r>
              <a:rPr lang="en-US" sz="2800" b="1" dirty="0" smtClean="0"/>
              <a:t> 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6054" b="5241"/>
          <a:stretch/>
        </p:blipFill>
        <p:spPr>
          <a:xfrm>
            <a:off x="458951" y="1833263"/>
            <a:ext cx="5297281" cy="3816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88982"/>
            <a:ext cx="813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/>
              <a:t>Для работы </a:t>
            </a:r>
            <a:r>
              <a:rPr lang="en-US" sz="2800" b="1" dirty="0" err="1" smtClean="0"/>
              <a:t>WordPress</a:t>
            </a:r>
            <a:r>
              <a:rPr lang="en-US" sz="2800" dirty="0" smtClean="0"/>
              <a:t>’</a:t>
            </a:r>
            <a:r>
              <a:rPr lang="ru-RU" sz="2800" dirty="0" smtClean="0"/>
              <a:t>у требуется база данных. Создаём в </a:t>
            </a:r>
            <a:r>
              <a:rPr lang="en-US" sz="2800" b="1" dirty="0" err="1" smtClean="0"/>
              <a:t>phpMyAdmin</a:t>
            </a:r>
            <a:r>
              <a:rPr lang="en-US" sz="2800" b="1" dirty="0" smtClean="0"/>
              <a:t> </a:t>
            </a:r>
            <a:r>
              <a:rPr lang="ru-RU" sz="2800" dirty="0" smtClean="0"/>
              <a:t>новую базу данных, назовём её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myblog</a:t>
            </a:r>
            <a:r>
              <a:rPr lang="en-US" sz="2800" b="1" dirty="0" smtClean="0"/>
              <a:t> </a:t>
            </a:r>
            <a:r>
              <a:rPr lang="ru-RU" sz="2800" dirty="0" smtClean="0"/>
              <a:t>создавать в ней таблицы не нужно, </a:t>
            </a:r>
            <a:r>
              <a:rPr lang="en-US" sz="2800" b="1" dirty="0" err="1" smtClean="0"/>
              <a:t>WordPress</a:t>
            </a:r>
            <a:r>
              <a:rPr lang="en-US" sz="2800" dirty="0" smtClean="0"/>
              <a:t> </a:t>
            </a:r>
            <a:r>
              <a:rPr lang="ru-RU" sz="2800" dirty="0" smtClean="0"/>
              <a:t>сделает это сам.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831908" cy="292685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0251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3506" y="6237312"/>
            <a:ext cx="2648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1" dirty="0" smtClean="0"/>
              <a:t>Установка </a:t>
            </a:r>
            <a:r>
              <a:rPr lang="en-US" sz="2000" b="1" i="1" dirty="0" smtClean="0"/>
              <a:t>WordPress</a:t>
            </a:r>
            <a:r>
              <a:rPr lang="en-US" sz="2000" i="1" dirty="0" smtClean="0"/>
              <a:t>.</a:t>
            </a:r>
            <a:endParaRPr lang="uk-UA" sz="2000" i="1" dirty="0"/>
          </a:p>
        </p:txBody>
      </p:sp>
      <p:sp>
        <p:nvSpPr>
          <p:cNvPr id="4" name="Номер слайда 36"/>
          <p:cNvSpPr txBox="1">
            <a:spLocks/>
          </p:cNvSpPr>
          <p:nvPr/>
        </p:nvSpPr>
        <p:spPr>
          <a:xfrm>
            <a:off x="8316416" y="6237312"/>
            <a:ext cx="648072" cy="432048"/>
          </a:xfrm>
          <a:prstGeom prst="roundRect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9AA22-90B4-448C-8B6B-C699140D38B9}" type="slidenum">
              <a:rPr kumimoji="0" lang="uk-UA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88640"/>
            <a:ext cx="7704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Заходим на наш сайт, и попадаем на страницу установки </a:t>
            </a:r>
            <a:r>
              <a:rPr lang="en-US" sz="2800" b="1" dirty="0" err="1" smtClean="0"/>
              <a:t>WordPress</a:t>
            </a:r>
            <a:r>
              <a:rPr lang="en-US" sz="2800" b="1" dirty="0" smtClean="0"/>
              <a:t>.</a:t>
            </a:r>
            <a:endParaRPr lang="ru-RU" sz="2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16" y="1225554"/>
            <a:ext cx="5684096" cy="493975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81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</TotalTime>
  <Words>659</Words>
  <Application>Microsoft Office PowerPoint</Application>
  <PresentationFormat>Экран (4:3)</PresentationFormat>
  <Paragraphs>129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2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user</dc:creator>
  <cp:lastModifiedBy>user</cp:lastModifiedBy>
  <cp:revision>1252</cp:revision>
  <dcterms:created xsi:type="dcterms:W3CDTF">2014-11-20T09:08:59Z</dcterms:created>
  <dcterms:modified xsi:type="dcterms:W3CDTF">2018-04-02T10:49:40Z</dcterms:modified>
</cp:coreProperties>
</file>